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7" r:id="rId1"/>
  </p:sldMasterIdLst>
  <p:notesMasterIdLst>
    <p:notesMasterId r:id="rId15"/>
  </p:notesMasterIdLst>
  <p:sldIdLst>
    <p:sldId id="256" r:id="rId2"/>
    <p:sldId id="283" r:id="rId3"/>
    <p:sldId id="282" r:id="rId4"/>
    <p:sldId id="26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83" autoAdjust="0"/>
    <p:restoredTop sz="94394" autoAdjust="0"/>
  </p:normalViewPr>
  <p:slideViewPr>
    <p:cSldViewPr snapToGrid="0">
      <p:cViewPr>
        <p:scale>
          <a:sx n="60" d="100"/>
          <a:sy n="60" d="100"/>
        </p:scale>
        <p:origin x="-7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BC354-4848-423F-9788-5D9AF587ED93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C1FF6-9994-4137-9A20-2CDF163DB3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5663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FE24709-F9CB-4B89-8451-82767C12BE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012" t="46901" r="26432"/>
          <a:stretch/>
        </p:blipFill>
        <p:spPr>
          <a:xfrm flipH="1">
            <a:off x="8476343" y="752061"/>
            <a:ext cx="3715657" cy="53400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61999"/>
            <a:ext cx="834571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985581" cy="3255264"/>
          </a:xfrm>
        </p:spPr>
        <p:txBody>
          <a:bodyPr anchor="b">
            <a:normAutofit/>
          </a:bodyPr>
          <a:lstStyle>
            <a:lvl1pPr algn="l">
              <a:defRPr sz="5900" b="1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6955414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547-986C-4DAA-B3AD-51CE4B825705}" type="datetime2">
              <a:rPr lang="en-US" smtClean="0"/>
              <a:pPr/>
              <a:t>Friday, September 14,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MDPN001 | Engineering Graphics | Dr. Ahmed Essam - Dr. Tamer ElSerafi - Dr. Mona Yehia - Dr. Dalia AbdelFattah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5898025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00FF-26DA-4EFB-AB5B-1D988E668E66}" type="datetime2">
              <a:rPr lang="en-US" smtClean="0"/>
              <a:pPr/>
              <a:t>Friday, September 14,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MDPN001 | Engineering Graphics | Dr. Ahmed Essam - Dr. Tamer ElSerafi - Dr. Mona Yehia - Dr. Dalia AbdelFattah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19611D1-F060-444E-A210-2D1E4A4FA24D}"/>
              </a:ext>
            </a:extLst>
          </p:cNvPr>
          <p:cNvCxnSpPr>
            <a:cxnSpLocks/>
          </p:cNvCxnSpPr>
          <p:nvPr userDrawn="1"/>
        </p:nvCxnSpPr>
        <p:spPr>
          <a:xfrm>
            <a:off x="0" y="758952"/>
            <a:ext cx="8737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7785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1179-49A2-4E7E-8D41-2AAF4E77E2D0}" type="datetime2">
              <a:rPr lang="en-US" smtClean="0"/>
              <a:pPr/>
              <a:t>Friday, September 14,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MDPN001 | Engineering Graphics | Dr. Ahmed Essam - Dr. Tamer ElSerafi - Dr. Mona Yehia - Dr. Dalia AbdelFattah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19611D1-F060-444E-A210-2D1E4A4FA24D}"/>
              </a:ext>
            </a:extLst>
          </p:cNvPr>
          <p:cNvCxnSpPr>
            <a:cxnSpLocks/>
          </p:cNvCxnSpPr>
          <p:nvPr userDrawn="1"/>
        </p:nvCxnSpPr>
        <p:spPr>
          <a:xfrm>
            <a:off x="0" y="758952"/>
            <a:ext cx="8737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7DDE303-BA73-4BFB-816D-E632D942BB6D}"/>
              </a:ext>
            </a:extLst>
          </p:cNvPr>
          <p:cNvSpPr/>
          <p:nvPr userDrawn="1"/>
        </p:nvSpPr>
        <p:spPr>
          <a:xfrm>
            <a:off x="393700" y="787399"/>
            <a:ext cx="3314700" cy="533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706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1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8AC1-7342-46E4-AF09-FE8441F7F31E}" type="datetime2">
              <a:rPr lang="en-US" smtClean="0"/>
              <a:pPr/>
              <a:t>Friday, September 14,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MDPN001 | Engineering Graphics | Dr. Ahmed Essam - Dr. Tamer ElSerafi - Dr. Mona Yehia - Dr. Dalia AbdelFattah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957038C-C511-4E66-9B63-AE2DA0705AF8}"/>
              </a:ext>
            </a:extLst>
          </p:cNvPr>
          <p:cNvCxnSpPr>
            <a:cxnSpLocks/>
          </p:cNvCxnSpPr>
          <p:nvPr userDrawn="1"/>
        </p:nvCxnSpPr>
        <p:spPr>
          <a:xfrm>
            <a:off x="3427462" y="4606036"/>
            <a:ext cx="777393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88232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6D7C-4704-47EF-AFD4-99D1CE803F4D}" type="datetime2">
              <a:rPr lang="en-US" smtClean="0"/>
              <a:pPr/>
              <a:t>Friday, September 14, 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MDPN001 | Engineering Graphics | Dr. Ahmed Essam - Dr. Tamer ElSerafi - Dr. Mona Yehia - Dr. Dalia AbdelFattah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E08A942-D2C4-423A-877E-00689B7AB3E9}"/>
              </a:ext>
            </a:extLst>
          </p:cNvPr>
          <p:cNvCxnSpPr>
            <a:cxnSpLocks/>
          </p:cNvCxnSpPr>
          <p:nvPr userDrawn="1"/>
        </p:nvCxnSpPr>
        <p:spPr>
          <a:xfrm>
            <a:off x="0" y="758952"/>
            <a:ext cx="87376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9876423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5B58-2D0C-40C6-9480-74C9BE3FE8EB}" type="datetime2">
              <a:rPr lang="en-US" smtClean="0"/>
              <a:pPr/>
              <a:t>Friday, September 14, 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MDPN001 | Engineering Graphics | Dr. Ahmed Essam - Dr. Tamer ElSerafi - Dr. Mona Yehia - Dr. Dalia AbdelFattah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B470865-2EF9-4479-852A-59F1A9778341}"/>
              </a:ext>
            </a:extLst>
          </p:cNvPr>
          <p:cNvCxnSpPr>
            <a:cxnSpLocks/>
          </p:cNvCxnSpPr>
          <p:nvPr userDrawn="1"/>
        </p:nvCxnSpPr>
        <p:spPr>
          <a:xfrm>
            <a:off x="0" y="758952"/>
            <a:ext cx="87376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115338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027E-EE46-43DB-892D-5BF5FFCD9D63}" type="datetime2">
              <a:rPr lang="en-US" smtClean="0"/>
              <a:pPr/>
              <a:t>Friday, September 14, 2018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MDPN001 | Engineering Graphics | Dr. Ahmed Essam - Dr. Tamer ElSerafi - Dr. Mona Yehia - Dr. Dalia AbdelFattah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6D86C47-5E2D-4BBA-B71C-76FA147420C4}"/>
              </a:ext>
            </a:extLst>
          </p:cNvPr>
          <p:cNvCxnSpPr>
            <a:cxnSpLocks/>
          </p:cNvCxnSpPr>
          <p:nvPr userDrawn="1"/>
        </p:nvCxnSpPr>
        <p:spPr>
          <a:xfrm>
            <a:off x="0" y="758952"/>
            <a:ext cx="87376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9363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54743"/>
            <a:ext cx="11141912" cy="519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919" y="864108"/>
            <a:ext cx="2898244" cy="5120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C8D412-854E-4F68-9D39-540F23A4FAEC}" type="datetime2">
              <a:rPr lang="en-US" smtClean="0"/>
              <a:pPr/>
              <a:t>Friday, September 14,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3591" y="6356350"/>
            <a:ext cx="6903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MDPN001 | Engineering Graphics | Dr. Ahmed </a:t>
            </a:r>
            <a:r>
              <a:rPr lang="en-US" dirty="0" err="1"/>
              <a:t>Essam</a:t>
            </a:r>
            <a:r>
              <a:rPr lang="en-US" dirty="0"/>
              <a:t> - Dr. Tamer ElSerafi - Dr. Mona Yehia - Dr. Dalia </a:t>
            </a:r>
            <a:r>
              <a:rPr lang="en-US" dirty="0" err="1"/>
              <a:t>AbdelFattah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28F236F-240A-4892-BDFF-7F6B005620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9308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4" r:id="rId3"/>
    <p:sldLayoutId id="2147483950" r:id="rId4"/>
    <p:sldLayoutId id="2147483951" r:id="rId5"/>
    <p:sldLayoutId id="2147483952" r:id="rId6"/>
    <p:sldLayoutId id="214748395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bg1"/>
        </a:buClr>
        <a:buFont typeface="Wingdings 2" pitchFamily="18" charset="2"/>
        <a:buChar char="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bg1"/>
        </a:buClr>
        <a:buFont typeface="Wingdings 2" pitchFamily="18" charset="2"/>
        <a:buChar char="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bg1"/>
        </a:buClr>
        <a:buFont typeface="Wingdings 2" pitchFamily="18" charset="2"/>
        <a:buChar char="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bg1"/>
        </a:buClr>
        <a:buFont typeface="Wingdings 2" pitchFamily="18" charset="2"/>
        <a:buChar char="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bg1"/>
        </a:buClr>
        <a:buFont typeface="Wingdings 2" pitchFamily="18" charset="2"/>
        <a:buChar char="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0167F7-8460-406B-843C-E14BCFB30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762126"/>
            <a:ext cx="7315200" cy="279158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AR 251 </a:t>
            </a:r>
            <a:r>
              <a:rPr lang="en-US" sz="2200" dirty="0"/>
              <a:t>| </a:t>
            </a:r>
            <a:r>
              <a:rPr lang="en-US" sz="2200" dirty="0" smtClean="0"/>
              <a:t>Building Technology (1) | Lecture 1</a:t>
            </a:r>
            <a:r>
              <a:rPr lang="en-US" dirty="0"/>
              <a:t/>
            </a:r>
            <a:br>
              <a:rPr lang="en-US" dirty="0"/>
            </a:br>
            <a:r>
              <a:rPr lang="en-US" sz="4900" dirty="0" smtClean="0"/>
              <a:t>Introduction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ABBFD7B-30A8-41C1-9C4E-ACE658054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5"/>
            <a:ext cx="6955414" cy="1640613"/>
          </a:xfrm>
        </p:spPr>
        <p:txBody>
          <a:bodyPr>
            <a:normAutofit/>
          </a:bodyPr>
          <a:lstStyle/>
          <a:p>
            <a:r>
              <a:rPr lang="en-US" b="1" dirty="0" smtClean="0"/>
              <a:t>DR</a:t>
            </a:r>
            <a:r>
              <a:rPr lang="en-US" b="1" dirty="0"/>
              <a:t>. </a:t>
            </a:r>
            <a:r>
              <a:rPr lang="en-US" b="1" dirty="0" smtClean="0"/>
              <a:t>MONA SHEDID</a:t>
            </a:r>
            <a:endParaRPr lang="en-US" b="1" dirty="0"/>
          </a:p>
          <a:p>
            <a:r>
              <a:rPr lang="en-US" sz="2000" b="1" i="1" dirty="0" smtClean="0"/>
              <a:t>Assistant Professor , Faculty of Engineering, Benha University</a:t>
            </a:r>
            <a:endParaRPr lang="en-US" sz="2000" b="1" i="1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459C9665-EC46-4A54-92F4-8C7866C9CDA2}"/>
              </a:ext>
            </a:extLst>
          </p:cNvPr>
          <p:cNvSpPr txBox="1">
            <a:spLocks/>
          </p:cNvSpPr>
          <p:nvPr/>
        </p:nvSpPr>
        <p:spPr>
          <a:xfrm>
            <a:off x="1100015" y="724714"/>
            <a:ext cx="73152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bg1"/>
              </a:buClr>
              <a:buFont typeface="Wingdings 2" pitchFamily="18" charset="2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bg1"/>
              </a:buClr>
              <a:buFont typeface="Wingdings 2" pitchFamily="18" charset="2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bg1"/>
              </a:buClr>
              <a:buFont typeface="Wingdings 2" pitchFamily="18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bg1"/>
              </a:buClr>
              <a:buFont typeface="Wingdings 2" pitchFamily="18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14645A1D-BB69-4C86-B2E2-7FB745E624E0}"/>
              </a:ext>
            </a:extLst>
          </p:cNvPr>
          <p:cNvSpPr txBox="1">
            <a:spLocks/>
          </p:cNvSpPr>
          <p:nvPr/>
        </p:nvSpPr>
        <p:spPr>
          <a:xfrm>
            <a:off x="1109540" y="113997"/>
            <a:ext cx="4241688" cy="6107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bg1"/>
              </a:buClr>
              <a:buFont typeface="Wingdings 2" pitchFamily="18" charset="2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bg1"/>
              </a:buClr>
              <a:buFont typeface="Wingdings 2" pitchFamily="18" charset="2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bg1"/>
              </a:buClr>
              <a:buFont typeface="Wingdings 2" pitchFamily="18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bg1"/>
              </a:buClr>
              <a:buFont typeface="Wingdings 2" pitchFamily="18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accent1"/>
                </a:solidFill>
              </a:rPr>
              <a:t>Arab Academy for Science, Technology and Maritime Transport</a:t>
            </a:r>
            <a:endParaRPr lang="en-US" sz="12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accent1"/>
                </a:solidFill>
              </a:rPr>
              <a:t>College of Engineering and Technology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accent1"/>
                </a:solidFill>
              </a:rPr>
              <a:t>Department of Architecture and Environmental Design</a:t>
            </a:r>
            <a:endParaRPr lang="en-GB" sz="12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534" r="9032"/>
          <a:stretch>
            <a:fillRect/>
          </a:stretch>
        </p:blipFill>
        <p:spPr bwMode="auto">
          <a:xfrm>
            <a:off x="203200" y="1"/>
            <a:ext cx="783771" cy="76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Image result for building technology"/>
          <p:cNvPicPr>
            <a:picLocks noChangeAspect="1" noChangeArrowheads="1"/>
          </p:cNvPicPr>
          <p:nvPr/>
        </p:nvPicPr>
        <p:blipFill>
          <a:blip r:embed="rId3"/>
          <a:srcRect l="4061" r="6054"/>
          <a:stretch>
            <a:fillRect/>
          </a:stretch>
        </p:blipFill>
        <p:spPr bwMode="auto">
          <a:xfrm>
            <a:off x="8135007" y="763367"/>
            <a:ext cx="4056993" cy="5353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399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32D14-834B-44D5-B501-B8098AD8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3" y="154743"/>
            <a:ext cx="4046126" cy="5198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Grading System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9C4ADEE-DEF6-4DA8-85D0-6BDDCDCE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AAB05E31-6314-475A-88F2-AA789191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 smtClean="0"/>
              <a:t>Spring,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DFB840CB-AD22-460E-9554-A1D5B37B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3591" y="6356350"/>
            <a:ext cx="6903567" cy="365125"/>
          </a:xfrm>
        </p:spPr>
        <p:txBody>
          <a:bodyPr/>
          <a:lstStyle/>
          <a:p>
            <a:r>
              <a:rPr lang="en-US" dirty="0" smtClean="0"/>
              <a:t>AR.251 </a:t>
            </a:r>
            <a:r>
              <a:rPr lang="en-US" dirty="0"/>
              <a:t>| </a:t>
            </a:r>
            <a:r>
              <a:rPr lang="en-US" dirty="0" smtClean="0"/>
              <a:t>Building Technology (1)| Dr</a:t>
            </a:r>
            <a:r>
              <a:rPr lang="en-US" dirty="0"/>
              <a:t>. Mona </a:t>
            </a:r>
            <a:r>
              <a:rPr lang="en-US" dirty="0" err="1" smtClean="0"/>
              <a:t>Shedid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0035236" y="1132807"/>
            <a:ext cx="533400" cy="4124325"/>
          </a:xfrm>
          <a:prstGeom prst="rect">
            <a:avLst/>
          </a:prstGeom>
          <a:solidFill>
            <a:srgbClr val="FFF1B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rtlCol="1" anchor="ctr"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FINAL EXAM</a:t>
            </a:r>
            <a:endParaRPr lang="ar-EG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800036" y="1132807"/>
            <a:ext cx="533400" cy="4124325"/>
          </a:xfrm>
          <a:prstGeom prst="rect">
            <a:avLst/>
          </a:prstGeom>
          <a:solidFill>
            <a:srgbClr val="FFF1B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rtlCol="1" anchor="ctr"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12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Week Exam                </a:t>
            </a:r>
            <a:endParaRPr lang="ar-EG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90161" y="1123282"/>
            <a:ext cx="533400" cy="4124325"/>
          </a:xfrm>
          <a:prstGeom prst="rect">
            <a:avLst/>
          </a:prstGeom>
          <a:solidFill>
            <a:srgbClr val="FFF1B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rtlCol="1" anchor="ctr"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7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Week Exam              </a:t>
            </a:r>
            <a:endParaRPr lang="ar-EG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643711" y="1161382"/>
            <a:ext cx="468313" cy="363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1</a:t>
            </a:r>
            <a:endParaRPr lang="ar-EG" altLang="ar-EG" b="1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205686" y="1161382"/>
            <a:ext cx="468313" cy="363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2</a:t>
            </a:r>
            <a:endParaRPr lang="ar-EG" altLang="ar-EG" b="1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2769249" y="1161382"/>
            <a:ext cx="466725" cy="363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3</a:t>
            </a:r>
            <a:endParaRPr lang="ar-EG" altLang="ar-EG" b="1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331224" y="1161382"/>
            <a:ext cx="466725" cy="363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4</a:t>
            </a:r>
            <a:endParaRPr lang="ar-EG" altLang="ar-EG" b="1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893199" y="1161382"/>
            <a:ext cx="468312" cy="363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5</a:t>
            </a:r>
            <a:endParaRPr lang="ar-EG" altLang="ar-EG" b="1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4455174" y="1161382"/>
            <a:ext cx="468312" cy="363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6</a:t>
            </a:r>
            <a:endParaRPr lang="ar-EG" altLang="ar-EG" b="1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017149" y="1161382"/>
            <a:ext cx="468312" cy="363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7</a:t>
            </a:r>
            <a:endParaRPr lang="ar-EG" altLang="ar-EG" b="1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579124" y="1161382"/>
            <a:ext cx="468312" cy="363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8</a:t>
            </a:r>
            <a:endParaRPr lang="ar-EG" altLang="ar-EG" b="1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6141099" y="1161382"/>
            <a:ext cx="468312" cy="363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9</a:t>
            </a:r>
            <a:endParaRPr lang="ar-EG" altLang="ar-EG" b="1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6703074" y="1161382"/>
            <a:ext cx="468312" cy="363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10</a:t>
            </a:r>
            <a:endParaRPr lang="ar-EG" altLang="ar-EG" b="1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7266636" y="1161382"/>
            <a:ext cx="466725" cy="363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11</a:t>
            </a:r>
            <a:endParaRPr lang="ar-EG" altLang="ar-EG" b="1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828611" y="1161382"/>
            <a:ext cx="468313" cy="363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12</a:t>
            </a:r>
            <a:endParaRPr lang="ar-EG" altLang="ar-EG" b="1"/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8390586" y="1161382"/>
            <a:ext cx="468313" cy="363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13</a:t>
            </a:r>
            <a:endParaRPr lang="ar-EG" altLang="ar-EG" b="1"/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8952561" y="1161382"/>
            <a:ext cx="468313" cy="363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14</a:t>
            </a:r>
            <a:endParaRPr lang="ar-EG" altLang="ar-EG" b="1"/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9514536" y="1161382"/>
            <a:ext cx="468313" cy="363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15</a:t>
            </a:r>
            <a:endParaRPr lang="ar-EG" altLang="ar-EG" b="1"/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10076511" y="1161382"/>
            <a:ext cx="468313" cy="3635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16</a:t>
            </a:r>
            <a:endParaRPr lang="ar-EG" altLang="ar-EG" b="1"/>
          </a:p>
        </p:txBody>
      </p:sp>
      <p:sp>
        <p:nvSpPr>
          <p:cNvPr id="33" name="Left-Right Arrow 23"/>
          <p:cNvSpPr>
            <a:spLocks noChangeArrowheads="1"/>
          </p:cNvSpPr>
          <p:nvPr/>
        </p:nvSpPr>
        <p:spPr bwMode="auto">
          <a:xfrm>
            <a:off x="1650061" y="1785270"/>
            <a:ext cx="3854450" cy="363537"/>
          </a:xfrm>
          <a:prstGeom prst="leftRightArrow">
            <a:avLst>
              <a:gd name="adj1" fmla="val 50000"/>
              <a:gd name="adj2" fmla="val 499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ar-EG" altLang="ar-EG"/>
          </a:p>
        </p:txBody>
      </p:sp>
      <p:sp>
        <p:nvSpPr>
          <p:cNvPr id="34" name="Left-Right Arrow 24"/>
          <p:cNvSpPr>
            <a:spLocks noChangeArrowheads="1"/>
          </p:cNvSpPr>
          <p:nvPr/>
        </p:nvSpPr>
        <p:spPr bwMode="auto">
          <a:xfrm>
            <a:off x="5590236" y="2585370"/>
            <a:ext cx="2714625" cy="363537"/>
          </a:xfrm>
          <a:prstGeom prst="leftRightArrow">
            <a:avLst>
              <a:gd name="adj1" fmla="val 50000"/>
              <a:gd name="adj2" fmla="val 4992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ar-EG" altLang="ar-EG"/>
          </a:p>
        </p:txBody>
      </p:sp>
      <p:sp>
        <p:nvSpPr>
          <p:cNvPr id="35" name="Left-Right Arrow 25"/>
          <p:cNvSpPr>
            <a:spLocks noChangeArrowheads="1"/>
          </p:cNvSpPr>
          <p:nvPr/>
        </p:nvSpPr>
        <p:spPr bwMode="auto">
          <a:xfrm>
            <a:off x="1657999" y="5571457"/>
            <a:ext cx="8339137" cy="361950"/>
          </a:xfrm>
          <a:prstGeom prst="leftRightArrow">
            <a:avLst>
              <a:gd name="adj1" fmla="val 50000"/>
              <a:gd name="adj2" fmla="val 5013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/>
              <a:t>Overall                             Assessment</a:t>
            </a:r>
            <a:endParaRPr lang="ar-EG" altLang="ar-EG"/>
          </a:p>
        </p:txBody>
      </p:sp>
      <p:sp>
        <p:nvSpPr>
          <p:cNvPr id="36" name="Rectangle 35"/>
          <p:cNvSpPr/>
          <p:nvPr/>
        </p:nvSpPr>
        <p:spPr>
          <a:xfrm>
            <a:off x="2724799" y="1489995"/>
            <a:ext cx="15700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30%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68074" y="2290095"/>
            <a:ext cx="15700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20%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80336" y="2380582"/>
            <a:ext cx="161287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Weekly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sketches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Exam</a:t>
            </a:r>
            <a:endParaRPr lang="ar-EG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56936" y="3085432"/>
            <a:ext cx="1612877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Weekly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sketches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Model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Research</a:t>
            </a:r>
            <a:endParaRPr lang="ar-EG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39336" y="5247607"/>
            <a:ext cx="15684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10%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89961" y="6011195"/>
            <a:ext cx="4391025" cy="3079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Attendance, Weekly sketches &amp;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Project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158936" y="2766345"/>
            <a:ext cx="15700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40%</a:t>
            </a:r>
          </a:p>
        </p:txBody>
      </p:sp>
    </p:spTree>
    <p:extLst>
      <p:ext uri="{BB962C8B-B14F-4D97-AF65-F5344CB8AC3E}">
        <p14:creationId xmlns="" xmlns:p14="http://schemas.microsoft.com/office/powerpoint/2010/main" val="478157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32D14-834B-44D5-B501-B8098AD8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3" y="154743"/>
            <a:ext cx="4046126" cy="5198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Lectures &amp; Tutorials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9C4ADEE-DEF6-4DA8-85D0-6BDDCDCE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AAB05E31-6314-475A-88F2-AA789191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 smtClean="0"/>
              <a:t>Spring,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DFB840CB-AD22-460E-9554-A1D5B37B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3591" y="6356350"/>
            <a:ext cx="6903567" cy="365125"/>
          </a:xfrm>
        </p:spPr>
        <p:txBody>
          <a:bodyPr/>
          <a:lstStyle/>
          <a:p>
            <a:r>
              <a:rPr lang="en-US" dirty="0" smtClean="0"/>
              <a:t>AR.251 </a:t>
            </a:r>
            <a:r>
              <a:rPr lang="en-US" dirty="0"/>
              <a:t>| </a:t>
            </a:r>
            <a:r>
              <a:rPr lang="en-US" dirty="0" smtClean="0"/>
              <a:t>Building Technology (1)| Dr</a:t>
            </a:r>
            <a:r>
              <a:rPr lang="en-US" dirty="0"/>
              <a:t>. Mona </a:t>
            </a:r>
            <a:r>
              <a:rPr lang="en-US" dirty="0" err="1" smtClean="0"/>
              <a:t>Shedid</a:t>
            </a:r>
            <a:endParaRPr lang="en-GB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908233" y="1561323"/>
            <a:ext cx="1709738" cy="654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 dirty="0"/>
              <a:t>8:30 – 10:30</a:t>
            </a:r>
            <a:endParaRPr lang="ar-EG" altLang="ar-EG" b="1" dirty="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157721" y="1561323"/>
            <a:ext cx="1709737" cy="654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10:30 – 12:30</a:t>
            </a:r>
            <a:endParaRPr lang="ar-EG" altLang="ar-EG" b="1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426258" y="1561323"/>
            <a:ext cx="1703388" cy="654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b="1"/>
              <a:t>12:30 – 14:30</a:t>
            </a:r>
            <a:endParaRPr lang="ar-EG" altLang="ar-EG" b="1"/>
          </a:p>
        </p:txBody>
      </p:sp>
      <p:sp>
        <p:nvSpPr>
          <p:cNvPr id="18" name="TextBox 17"/>
          <p:cNvSpPr txBox="1"/>
          <p:nvPr/>
        </p:nvSpPr>
        <p:spPr>
          <a:xfrm>
            <a:off x="2908233" y="2782111"/>
            <a:ext cx="1709738" cy="1033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1" anchor="ctr"/>
          <a:lstStyle/>
          <a:p>
            <a:pPr algn="ctr">
              <a:defRPr/>
            </a:pPr>
            <a:r>
              <a:rPr lang="en-US" sz="2800" b="1" dirty="0"/>
              <a:t>Lecture</a:t>
            </a:r>
            <a:endParaRPr lang="ar-EG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52958" y="2782111"/>
            <a:ext cx="3983038" cy="1033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1" anchor="ctr"/>
          <a:lstStyle/>
          <a:p>
            <a:pPr algn="ctr">
              <a:defRPr/>
            </a:pPr>
            <a:r>
              <a:rPr lang="en-US" sz="2800" b="1" dirty="0"/>
              <a:t>Tutorial / Studio</a:t>
            </a:r>
            <a:endParaRPr lang="ar-EG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08233" y="4261661"/>
            <a:ext cx="1709738" cy="1035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1" anchor="ctr"/>
          <a:lstStyle/>
          <a:p>
            <a:pPr algn="ctr">
              <a:defRPr/>
            </a:pPr>
            <a:r>
              <a:rPr lang="en-US" sz="2800" b="1" dirty="0"/>
              <a:t>Exam</a:t>
            </a:r>
            <a:endParaRPr lang="ar-EG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52958" y="4261661"/>
            <a:ext cx="3983038" cy="1035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1" anchor="ctr"/>
          <a:lstStyle/>
          <a:p>
            <a:pPr algn="ctr">
              <a:defRPr/>
            </a:pPr>
            <a:r>
              <a:rPr lang="en-US" sz="2800" b="1" dirty="0" smtClean="0"/>
              <a:t>3D Modeling/Project/ Research</a:t>
            </a:r>
            <a:endParaRPr lang="ar-EG" sz="2800" b="1" dirty="0"/>
          </a:p>
        </p:txBody>
      </p:sp>
    </p:spTree>
    <p:extLst>
      <p:ext uri="{BB962C8B-B14F-4D97-AF65-F5344CB8AC3E}">
        <p14:creationId xmlns="" xmlns:p14="http://schemas.microsoft.com/office/powerpoint/2010/main" val="478157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32D14-834B-44D5-B501-B8098AD8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3" y="154743"/>
            <a:ext cx="4046126" cy="5198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Assignments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9C4ADEE-DEF6-4DA8-85D0-6BDDCDCE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AAB05E31-6314-475A-88F2-AA789191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 smtClean="0"/>
              <a:t>Spring,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DFB840CB-AD22-460E-9554-A1D5B37B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3591" y="6356350"/>
            <a:ext cx="6903567" cy="365125"/>
          </a:xfrm>
        </p:spPr>
        <p:txBody>
          <a:bodyPr/>
          <a:lstStyle/>
          <a:p>
            <a:r>
              <a:rPr lang="en-US" dirty="0" smtClean="0"/>
              <a:t>AR.251 </a:t>
            </a:r>
            <a:r>
              <a:rPr lang="en-US" dirty="0"/>
              <a:t>| </a:t>
            </a:r>
            <a:r>
              <a:rPr lang="en-US" dirty="0" smtClean="0"/>
              <a:t>Building Technology (1)| Dr</a:t>
            </a:r>
            <a:r>
              <a:rPr lang="en-US" dirty="0"/>
              <a:t>. Mona </a:t>
            </a:r>
            <a:r>
              <a:rPr lang="en-US" dirty="0" err="1" smtClean="0"/>
              <a:t>Shedid</a:t>
            </a:r>
            <a:endParaRPr lang="en-GB" dirty="0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639888" y="1380988"/>
            <a:ext cx="31289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ar-EG" sz="2800" b="1" dirty="0"/>
              <a:t>Weekly sketches</a:t>
            </a:r>
            <a:endParaRPr lang="ar-EG" altLang="ar-EG" sz="2800" b="1" dirty="0"/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639888" y="2665276"/>
            <a:ext cx="45434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ar-EG" sz="2800" b="1" dirty="0"/>
              <a:t>3d Physical Modeling</a:t>
            </a:r>
            <a:endParaRPr lang="ar-EG" altLang="ar-EG" sz="2800" b="1" dirty="0"/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1639888" y="3722551"/>
            <a:ext cx="45434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ar-EG" sz="2800" b="1" dirty="0" smtClean="0"/>
              <a:t>Research</a:t>
            </a:r>
            <a:endParaRPr lang="ar-EG" altLang="ar-EG" sz="2800" b="1" dirty="0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639888" y="1819138"/>
            <a:ext cx="7142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ar-EG"/>
              <a:t>(please submit your drawings in the standard format)</a:t>
            </a:r>
            <a:endParaRPr lang="ar-EG" altLang="ar-EG"/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639888" y="4143238"/>
            <a:ext cx="7142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ar-EG"/>
              <a:t>(work in groups of 2)</a:t>
            </a:r>
            <a:endParaRPr lang="ar-EG" altLang="ar-EG"/>
          </a:p>
        </p:txBody>
      </p:sp>
      <p:sp>
        <p:nvSpPr>
          <p:cNvPr id="26" name="Right Arrow 25"/>
          <p:cNvSpPr>
            <a:spLocks noChangeArrowheads="1"/>
          </p:cNvSpPr>
          <p:nvPr/>
        </p:nvSpPr>
        <p:spPr bwMode="auto">
          <a:xfrm>
            <a:off x="830263" y="1447663"/>
            <a:ext cx="793750" cy="696913"/>
          </a:xfrm>
          <a:prstGeom prst="rightArrow">
            <a:avLst>
              <a:gd name="adj1" fmla="val 77583"/>
              <a:gd name="adj2" fmla="val 500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sz="3600" b="1" dirty="0"/>
              <a:t>1</a:t>
            </a:r>
            <a:endParaRPr lang="ar-EG" altLang="ar-EG" sz="3600" b="1" dirty="0"/>
          </a:p>
        </p:txBody>
      </p:sp>
      <p:sp>
        <p:nvSpPr>
          <p:cNvPr id="27" name="Right Arrow 26"/>
          <p:cNvSpPr>
            <a:spLocks noChangeArrowheads="1"/>
          </p:cNvSpPr>
          <p:nvPr/>
        </p:nvSpPr>
        <p:spPr bwMode="auto">
          <a:xfrm>
            <a:off x="830263" y="2600188"/>
            <a:ext cx="793750" cy="698500"/>
          </a:xfrm>
          <a:prstGeom prst="rightArrow">
            <a:avLst>
              <a:gd name="adj1" fmla="val 77583"/>
              <a:gd name="adj2" fmla="val 4993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sz="3600" b="1"/>
              <a:t>2</a:t>
            </a:r>
            <a:endParaRPr lang="ar-EG" altLang="ar-EG" sz="3600" b="1"/>
          </a:p>
        </p:txBody>
      </p:sp>
      <p:sp>
        <p:nvSpPr>
          <p:cNvPr id="28" name="Right Arrow 27"/>
          <p:cNvSpPr>
            <a:spLocks noChangeArrowheads="1"/>
          </p:cNvSpPr>
          <p:nvPr/>
        </p:nvSpPr>
        <p:spPr bwMode="auto">
          <a:xfrm>
            <a:off x="830263" y="3757476"/>
            <a:ext cx="793750" cy="698500"/>
          </a:xfrm>
          <a:prstGeom prst="rightArrow">
            <a:avLst>
              <a:gd name="adj1" fmla="val 77583"/>
              <a:gd name="adj2" fmla="val 4993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sz="3600" b="1"/>
              <a:t>3</a:t>
            </a:r>
            <a:endParaRPr lang="ar-EG" altLang="ar-EG" sz="3600" b="1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639888" y="5010804"/>
            <a:ext cx="45434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ar-EG" sz="2800" b="1" dirty="0" smtClean="0"/>
              <a:t>Project</a:t>
            </a:r>
            <a:endParaRPr lang="ar-EG" altLang="ar-EG" sz="2800" b="1" dirty="0"/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830263" y="4888069"/>
            <a:ext cx="793750" cy="698500"/>
          </a:xfrm>
          <a:prstGeom prst="rightArrow">
            <a:avLst>
              <a:gd name="adj1" fmla="val 77583"/>
              <a:gd name="adj2" fmla="val 4993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ar-EG" sz="3600" b="1" dirty="0" smtClean="0"/>
              <a:t>4</a:t>
            </a:r>
            <a:endParaRPr lang="ar-EG" altLang="ar-EG" sz="3600" b="1" dirty="0"/>
          </a:p>
        </p:txBody>
      </p:sp>
    </p:spTree>
    <p:extLst>
      <p:ext uri="{BB962C8B-B14F-4D97-AF65-F5344CB8AC3E}">
        <p14:creationId xmlns="" xmlns:p14="http://schemas.microsoft.com/office/powerpoint/2010/main" val="478157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32D14-834B-44D5-B501-B8098AD8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3" y="154743"/>
            <a:ext cx="4046126" cy="5198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Assignments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9C4ADEE-DEF6-4DA8-85D0-6BDDCDCE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AAB05E31-6314-475A-88F2-AA789191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 smtClean="0"/>
              <a:t>Spring,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DFB840CB-AD22-460E-9554-A1D5B37B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3591" y="6356350"/>
            <a:ext cx="6903567" cy="365125"/>
          </a:xfrm>
        </p:spPr>
        <p:txBody>
          <a:bodyPr/>
          <a:lstStyle/>
          <a:p>
            <a:r>
              <a:rPr lang="en-US" dirty="0" smtClean="0"/>
              <a:t>AR.251 </a:t>
            </a:r>
            <a:r>
              <a:rPr lang="en-US" dirty="0"/>
              <a:t>| </a:t>
            </a:r>
            <a:r>
              <a:rPr lang="en-US" dirty="0" smtClean="0"/>
              <a:t>Building Technology (1)| Dr</a:t>
            </a:r>
            <a:r>
              <a:rPr lang="en-US" dirty="0"/>
              <a:t>. Mona </a:t>
            </a:r>
            <a:r>
              <a:rPr lang="en-US" dirty="0" err="1" smtClean="0"/>
              <a:t>Shedid</a:t>
            </a:r>
            <a:endParaRPr lang="en-GB" dirty="0"/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59783" y="791059"/>
            <a:ext cx="6056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ar-EG" sz="2000" b="1" dirty="0"/>
              <a:t>Weekly sketches – Standard Format</a:t>
            </a:r>
            <a:endParaRPr lang="ar-EG" altLang="ar-EG" sz="2000" b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224627" y="1173864"/>
            <a:ext cx="7667625" cy="515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rtlCol="1" anchor="ctr"/>
          <a:lstStyle/>
          <a:p>
            <a:pPr eaLnBrk="1" hangingPunct="1">
              <a:defRPr/>
            </a:pPr>
            <a:endParaRPr lang="ar-EG">
              <a:latin typeface="Arial" panose="020B060402020202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701002" y="2431164"/>
            <a:ext cx="4624388" cy="1990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150000"/>
              </a:lnSpc>
            </a:pPr>
            <a:r>
              <a:rPr lang="en-US" altLang="ar-EG"/>
              <a:t>Name: -----------------------------------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ar-EG"/>
              <a:t>ID: ----------------------------------------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ar-EG"/>
              <a:t>As. No.:----------------------------------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ar-EG"/>
              <a:t>As. Title:---------------------------------</a:t>
            </a:r>
            <a:endParaRPr lang="ar-EG" altLang="ar-EG"/>
          </a:p>
        </p:txBody>
      </p:sp>
      <p:cxnSp>
        <p:nvCxnSpPr>
          <p:cNvPr id="18" name="Straight Connector 12"/>
          <p:cNvCxnSpPr>
            <a:cxnSpLocks noChangeShapeType="1"/>
          </p:cNvCxnSpPr>
          <p:nvPr/>
        </p:nvCxnSpPr>
        <p:spPr bwMode="auto">
          <a:xfrm rot="16200000" flipH="1">
            <a:off x="8149177" y="4583814"/>
            <a:ext cx="1876425" cy="15335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19" name="Straight Connector 13"/>
          <p:cNvCxnSpPr>
            <a:cxnSpLocks noChangeShapeType="1"/>
          </p:cNvCxnSpPr>
          <p:nvPr/>
        </p:nvCxnSpPr>
        <p:spPr bwMode="auto">
          <a:xfrm rot="16200000" flipH="1">
            <a:off x="7468140" y="3302701"/>
            <a:ext cx="3238500" cy="15144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0" name="Straight Connector 16"/>
          <p:cNvCxnSpPr>
            <a:cxnSpLocks noChangeShapeType="1"/>
          </p:cNvCxnSpPr>
          <p:nvPr/>
        </p:nvCxnSpPr>
        <p:spPr bwMode="auto">
          <a:xfrm>
            <a:off x="3701002" y="4421889"/>
            <a:ext cx="4714875" cy="18764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8415877" y="5679189"/>
            <a:ext cx="1438275" cy="619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/>
            <a:endParaRPr lang="ar-EG" altLang="ar-EG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967577" y="1159577"/>
            <a:ext cx="0" cy="5138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>
            <a:off x="2224627" y="1967614"/>
            <a:ext cx="76676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5590127" y="1505652"/>
            <a:ext cx="1169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70 cm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28070" y="3053480"/>
            <a:ext cx="492443" cy="135093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dirty="0">
                <a:latin typeface="Arial" panose="020B0604020202020204" pitchFamily="34" charset="0"/>
              </a:rPr>
              <a:t>50 cm </a:t>
            </a:r>
          </a:p>
        </p:txBody>
      </p:sp>
    </p:spTree>
    <p:extLst>
      <p:ext uri="{BB962C8B-B14F-4D97-AF65-F5344CB8AC3E}">
        <p14:creationId xmlns="" xmlns:p14="http://schemas.microsoft.com/office/powerpoint/2010/main" val="478157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21" grpId="0" animBg="1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9FDE2B83-E4C5-46E3-9AA5-63E10852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210" y="1298448"/>
            <a:ext cx="7315200" cy="3255264"/>
          </a:xfrm>
        </p:spPr>
        <p:txBody>
          <a:bodyPr/>
          <a:lstStyle/>
          <a:p>
            <a:r>
              <a:rPr lang="en-US" dirty="0" smtClean="0"/>
              <a:t>Introduction </a:t>
            </a:r>
            <a:r>
              <a:rPr lang="en-US" altLang="ar-EG" dirty="0" smtClean="0"/>
              <a:t>&amp; Course  Review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B05E31-6314-475A-88F2-AA789191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Spring, 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B840CB-AD22-460E-9554-A1D5B37B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AR.251 </a:t>
            </a:r>
            <a:r>
              <a:rPr lang="en-US" dirty="0"/>
              <a:t>| </a:t>
            </a:r>
            <a:r>
              <a:rPr lang="en-US" dirty="0" smtClean="0"/>
              <a:t>Building Technology (1)| Dr</a:t>
            </a:r>
            <a:r>
              <a:rPr lang="en-US" dirty="0"/>
              <a:t>. Mona </a:t>
            </a:r>
            <a:r>
              <a:rPr lang="en-US" dirty="0" err="1" smtClean="0"/>
              <a:t>Shedid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7FC542-59ED-4655-B892-246205ED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9" name="Title 6">
            <a:extLst>
              <a:ext uri="{FF2B5EF4-FFF2-40B4-BE49-F238E27FC236}">
                <a16:creationId xmlns="" xmlns:a16="http://schemas.microsoft.com/office/drawing/2014/main" id="{9FDE2B83-E4C5-46E3-9AA5-63E10852C78E}"/>
              </a:ext>
            </a:extLst>
          </p:cNvPr>
          <p:cNvSpPr txBox="1">
            <a:spLocks/>
          </p:cNvSpPr>
          <p:nvPr/>
        </p:nvSpPr>
        <p:spPr>
          <a:xfrm>
            <a:off x="3417948" y="1611084"/>
            <a:ext cx="1154043" cy="35231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0" i="0" u="none" strike="noStrike" kern="1200" cap="none" spc="-10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en-GB" sz="22000" i="0" u="none" strike="noStrike" kern="1200" cap="none" spc="-1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096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32D14-834B-44D5-B501-B8098AD8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67" y="154743"/>
            <a:ext cx="4046126" cy="5198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Lecture Contents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9C4ADEE-DEF6-4DA8-85D0-6BDDCDCE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AAB05E31-6314-475A-88F2-AA789191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 smtClean="0"/>
              <a:t>Spring,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DFB840CB-AD22-460E-9554-A1D5B37B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3591" y="6356350"/>
            <a:ext cx="6903567" cy="365125"/>
          </a:xfrm>
        </p:spPr>
        <p:txBody>
          <a:bodyPr/>
          <a:lstStyle/>
          <a:p>
            <a:r>
              <a:rPr lang="en-US" dirty="0" smtClean="0"/>
              <a:t>AR.251 </a:t>
            </a:r>
            <a:r>
              <a:rPr lang="en-US" dirty="0"/>
              <a:t>| </a:t>
            </a:r>
            <a:r>
              <a:rPr lang="en-US" dirty="0" smtClean="0"/>
              <a:t>Building Technology (1)| Dr</a:t>
            </a:r>
            <a:r>
              <a:rPr lang="en-US" dirty="0"/>
              <a:t>. Mona </a:t>
            </a:r>
            <a:r>
              <a:rPr lang="en-US" dirty="0" err="1" smtClean="0"/>
              <a:t>Shedid</a:t>
            </a:r>
            <a:endParaRPr lang="en-GB" dirty="0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893645" y="1528096"/>
            <a:ext cx="320389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ar-EG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1) Course introduction:</a:t>
            </a:r>
          </a:p>
          <a:p>
            <a:pPr marL="736600" indent="-449263">
              <a:lnSpc>
                <a:spcPct val="150000"/>
              </a:lnSpc>
            </a:pPr>
            <a:r>
              <a:rPr lang="en-US" altLang="ar-EG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1-1) About the course.</a:t>
            </a:r>
          </a:p>
          <a:p>
            <a:pPr marL="736600" indent="-449263">
              <a:lnSpc>
                <a:spcPct val="150000"/>
              </a:lnSpc>
            </a:pPr>
            <a:r>
              <a:rPr lang="en-US" altLang="ar-EG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1-2) Staff.</a:t>
            </a:r>
          </a:p>
          <a:p>
            <a:pPr marL="736600" indent="-449263">
              <a:lnSpc>
                <a:spcPct val="150000"/>
              </a:lnSpc>
            </a:pPr>
            <a:r>
              <a:rPr lang="en-US" altLang="ar-EG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1-3) Course objectives.</a:t>
            </a:r>
          </a:p>
          <a:p>
            <a:pPr marL="736600" indent="-449263">
              <a:lnSpc>
                <a:spcPct val="150000"/>
              </a:lnSpc>
            </a:pPr>
            <a:r>
              <a:rPr lang="en-US" altLang="ar-EG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1-4) Time Schedule.</a:t>
            </a:r>
          </a:p>
          <a:p>
            <a:pPr marL="736600" indent="-449263">
              <a:lnSpc>
                <a:spcPct val="150000"/>
              </a:lnSpc>
            </a:pPr>
            <a:r>
              <a:rPr lang="en-US" altLang="ar-EG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1-5) Grading system</a:t>
            </a:r>
            <a:r>
              <a:rPr lang="en-US" altLang="ar-EG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altLang="ar-EG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157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9FDE2B83-E4C5-46E3-9AA5-63E10852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Introduction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7FC542-59ED-4655-B892-246205ED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AAB05E31-6314-475A-88F2-AA789191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 smtClean="0"/>
              <a:t>Spring, 2018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DFB840CB-AD22-460E-9554-A1D5B37B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3591" y="6356350"/>
            <a:ext cx="6903567" cy="365125"/>
          </a:xfrm>
        </p:spPr>
        <p:txBody>
          <a:bodyPr/>
          <a:lstStyle/>
          <a:p>
            <a:r>
              <a:rPr lang="en-US" dirty="0" smtClean="0"/>
              <a:t>AR.251 </a:t>
            </a:r>
            <a:r>
              <a:rPr lang="en-US" dirty="0"/>
              <a:t>| </a:t>
            </a:r>
            <a:r>
              <a:rPr lang="en-US" dirty="0" smtClean="0"/>
              <a:t>Building Technology (1)| Dr</a:t>
            </a:r>
            <a:r>
              <a:rPr lang="en-US" dirty="0"/>
              <a:t>. Mona </a:t>
            </a:r>
            <a:r>
              <a:rPr lang="en-US" dirty="0" err="1" smtClean="0"/>
              <a:t>Shedid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29273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32D14-834B-44D5-B501-B8098AD8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3" y="154743"/>
            <a:ext cx="4046126" cy="5198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About the Course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9C4ADEE-DEF6-4DA8-85D0-6BDDCDCE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AAB05E31-6314-475A-88F2-AA789191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 smtClean="0"/>
              <a:t>Spring,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DFB840CB-AD22-460E-9554-A1D5B37B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3591" y="6356350"/>
            <a:ext cx="6903567" cy="365125"/>
          </a:xfrm>
        </p:spPr>
        <p:txBody>
          <a:bodyPr/>
          <a:lstStyle/>
          <a:p>
            <a:r>
              <a:rPr lang="en-US" dirty="0" smtClean="0"/>
              <a:t>AR.251 </a:t>
            </a:r>
            <a:r>
              <a:rPr lang="en-US" dirty="0"/>
              <a:t>| </a:t>
            </a:r>
            <a:r>
              <a:rPr lang="en-US" dirty="0" smtClean="0"/>
              <a:t>Building Technology (1)| Dr</a:t>
            </a:r>
            <a:r>
              <a:rPr lang="en-US" dirty="0"/>
              <a:t>. Mona </a:t>
            </a:r>
            <a:r>
              <a:rPr lang="en-US" dirty="0" err="1" smtClean="0"/>
              <a:t>Shedid</a:t>
            </a:r>
            <a:endParaRPr lang="en-GB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41847" y="1668795"/>
            <a:ext cx="517209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6600" indent="-449263">
              <a:lnSpc>
                <a:spcPct val="150000"/>
              </a:lnSpc>
            </a:pPr>
            <a:r>
              <a:rPr lang="en-US" altLang="ar-EG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</a:t>
            </a:r>
            <a:r>
              <a:rPr lang="en-US" altLang="ar-EG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course </a:t>
            </a:r>
            <a:endParaRPr lang="en-US" altLang="ar-EG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1738" indent="-914400">
              <a:lnSpc>
                <a:spcPct val="150000"/>
              </a:lnSpc>
            </a:pPr>
            <a:r>
              <a:rPr lang="en-US" altLang="ar-EG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en-US" altLang="ar-EG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ar-EG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 TECHNOLOGY &amp; Execution Design </a:t>
            </a:r>
            <a:endParaRPr lang="en-US" altLang="ar-EG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201738" indent="-914400">
              <a:lnSpc>
                <a:spcPct val="150000"/>
              </a:lnSpc>
            </a:pPr>
            <a:r>
              <a:rPr lang="en-US" altLang="ar-EG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courses </a:t>
            </a:r>
            <a:r>
              <a:rPr lang="en-US" altLang="ar-EG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series that students will study in the AAST</a:t>
            </a:r>
            <a:endParaRPr lang="ar-EG" altLang="ar-EG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Up Arrow 8"/>
          <p:cNvSpPr>
            <a:spLocks noChangeArrowheads="1"/>
          </p:cNvSpPr>
          <p:nvPr/>
        </p:nvSpPr>
        <p:spPr bwMode="auto">
          <a:xfrm>
            <a:off x="5750617" y="1176526"/>
            <a:ext cx="1000125" cy="4649787"/>
          </a:xfrm>
          <a:prstGeom prst="upArrow">
            <a:avLst>
              <a:gd name="adj1" fmla="val 50000"/>
              <a:gd name="adj2" fmla="val 28304"/>
            </a:avLst>
          </a:prstGeom>
          <a:solidFill>
            <a:srgbClr val="FFF1B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/>
            <a:endParaRPr lang="ar-EG" altLang="ar-EG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7197028" y="5287503"/>
            <a:ext cx="3830637" cy="566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ar-EG" sz="2000" b="1" dirty="0">
                <a:solidFill>
                  <a:schemeClr val="accent4">
                    <a:lumMod val="75000"/>
                  </a:schemeClr>
                </a:solidFill>
              </a:rPr>
              <a:t>AR251-Building Technology 1</a:t>
            </a:r>
            <a:endParaRPr lang="ar-EG" altLang="ar-EG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197028" y="4593766"/>
            <a:ext cx="3830637" cy="5667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ar-EG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AR252-Building Technology 2</a:t>
            </a:r>
            <a:endParaRPr lang="ar-EG" altLang="ar-EG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7197028" y="3900028"/>
            <a:ext cx="3830637" cy="566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ar-EG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AR353-Building Technology 3</a:t>
            </a:r>
            <a:endParaRPr lang="ar-EG" altLang="ar-EG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7197028" y="3206291"/>
            <a:ext cx="3830637" cy="5667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ar-EG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AR354-Building Technology 4</a:t>
            </a:r>
            <a:endParaRPr lang="ar-EG" altLang="ar-EG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7197028" y="2512553"/>
            <a:ext cx="3830637" cy="566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ar-EG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AR455-Execution Design 1</a:t>
            </a:r>
            <a:endParaRPr lang="ar-EG" altLang="ar-EG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7197028" y="1817228"/>
            <a:ext cx="3830637" cy="568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ar-EG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AR-456Execution Design 2</a:t>
            </a:r>
            <a:endParaRPr lang="ar-EG" altLang="ar-EG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7197028" y="1123491"/>
            <a:ext cx="3830637" cy="568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ar-EG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AR557-Execution Design 3</a:t>
            </a:r>
            <a:endParaRPr lang="ar-EG" altLang="ar-EG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157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32D14-834B-44D5-B501-B8098AD8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3" y="154743"/>
            <a:ext cx="4046126" cy="5198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About the Course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9C4ADEE-DEF6-4DA8-85D0-6BDDCDCE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AAB05E31-6314-475A-88F2-AA789191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 smtClean="0"/>
              <a:t>Spring,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DFB840CB-AD22-460E-9554-A1D5B37B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3591" y="6356350"/>
            <a:ext cx="6903567" cy="365125"/>
          </a:xfrm>
        </p:spPr>
        <p:txBody>
          <a:bodyPr/>
          <a:lstStyle/>
          <a:p>
            <a:r>
              <a:rPr lang="en-US" dirty="0" smtClean="0"/>
              <a:t>AR.251 </a:t>
            </a:r>
            <a:r>
              <a:rPr lang="en-US" dirty="0"/>
              <a:t>| </a:t>
            </a:r>
            <a:r>
              <a:rPr lang="en-US" dirty="0" smtClean="0"/>
              <a:t>Building Technology (1)| Dr</a:t>
            </a:r>
            <a:r>
              <a:rPr lang="en-US" dirty="0"/>
              <a:t>. Mona </a:t>
            </a:r>
            <a:r>
              <a:rPr lang="en-US" dirty="0" err="1" smtClean="0"/>
              <a:t>Shedid</a:t>
            </a:r>
            <a:endParaRPr lang="en-GB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23733" y="2501308"/>
            <a:ext cx="1053567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ar-EG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Introduce students to </a:t>
            </a:r>
            <a:r>
              <a:rPr lang="en-US" altLang="ar-EG" sz="2400" b="1" dirty="0" smtClean="0">
                <a:solidFill>
                  <a:schemeClr val="accent4">
                    <a:lumMod val="75000"/>
                  </a:schemeClr>
                </a:solidFill>
              </a:rPr>
              <a:t>the principles and fundamentals of building construction</a:t>
            </a:r>
            <a:r>
              <a:rPr lang="en-US" altLang="ar-EG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ar-EG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Topics include:</a:t>
            </a:r>
          </a:p>
          <a:p>
            <a:pPr marL="341313" indent="-341313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ar-EG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altLang="ar-EG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basic concepts of structural systems and foundations </a:t>
            </a:r>
            <a:r>
              <a:rPr lang="en-US" altLang="ar-EG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according to building loads and soil characteristics. </a:t>
            </a:r>
          </a:p>
          <a:p>
            <a:pPr marL="341313" indent="-341313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ar-EG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course presents the </a:t>
            </a:r>
            <a:r>
              <a:rPr lang="en-US" altLang="ar-EG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basic units of wall construction systems</a:t>
            </a:r>
            <a:r>
              <a:rPr lang="en-US" altLang="ar-EG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marL="341313" indent="-341313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ar-EG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course clarifies the </a:t>
            </a:r>
            <a:r>
              <a:rPr lang="en-US" altLang="ar-EG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different methods of building insulation</a:t>
            </a:r>
            <a:r>
              <a:rPr lang="en-US" altLang="ar-EG" sz="2400" dirty="0" smtClean="0">
                <a:cs typeface="AngsanaUPC" panose="02020603050405020304" pitchFamily="18" charset="-34"/>
              </a:rPr>
              <a:t>.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549738" y="1189725"/>
            <a:ext cx="6940550" cy="938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ar-EG" sz="3200" b="1" dirty="0" smtClean="0">
                <a:solidFill>
                  <a:schemeClr val="accent4">
                    <a:lumMod val="75000"/>
                  </a:schemeClr>
                </a:solidFill>
              </a:rPr>
              <a:t>AR251 </a:t>
            </a:r>
            <a:r>
              <a:rPr lang="en-US" altLang="ar-EG" sz="3200" b="1" dirty="0">
                <a:solidFill>
                  <a:schemeClr val="accent4">
                    <a:lumMod val="75000"/>
                  </a:schemeClr>
                </a:solidFill>
              </a:rPr>
              <a:t>- Building Technology </a:t>
            </a:r>
            <a:r>
              <a:rPr lang="en-US" altLang="ar-EG" sz="3200" b="1" dirty="0" smtClean="0">
                <a:solidFill>
                  <a:schemeClr val="accent4">
                    <a:lumMod val="75000"/>
                  </a:schemeClr>
                </a:solidFill>
              </a:rPr>
              <a:t>(1)</a:t>
            </a:r>
            <a:endParaRPr lang="ar-EG" altLang="ar-EG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157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32D14-834B-44D5-B501-B8098AD8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3" y="154743"/>
            <a:ext cx="4046126" cy="5198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Staff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9C4ADEE-DEF6-4DA8-85D0-6BDDCDCE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AAB05E31-6314-475A-88F2-AA789191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 smtClean="0"/>
              <a:t>Spring,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DFB840CB-AD22-460E-9554-A1D5B37B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3591" y="6356350"/>
            <a:ext cx="6903567" cy="365125"/>
          </a:xfrm>
        </p:spPr>
        <p:txBody>
          <a:bodyPr/>
          <a:lstStyle/>
          <a:p>
            <a:r>
              <a:rPr lang="en-US" dirty="0" smtClean="0"/>
              <a:t>AR.251 </a:t>
            </a:r>
            <a:r>
              <a:rPr lang="en-US" dirty="0"/>
              <a:t>| </a:t>
            </a:r>
            <a:r>
              <a:rPr lang="en-US" dirty="0" smtClean="0"/>
              <a:t>Building Technology (1)| Dr</a:t>
            </a:r>
            <a:r>
              <a:rPr lang="en-US" dirty="0"/>
              <a:t>. Mona </a:t>
            </a:r>
            <a:r>
              <a:rPr lang="en-US" dirty="0" err="1" smtClean="0"/>
              <a:t>Shedid</a:t>
            </a:r>
            <a:endParaRPr lang="en-GB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23733" y="1600540"/>
            <a:ext cx="1053567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en-US" altLang="ar-EG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DR. MONA SHEDID</a:t>
            </a:r>
          </a:p>
          <a:p>
            <a:pPr algn="ctr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ar-EG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ngsanaUPC" panose="02020603050405020304" pitchFamily="18" charset="-34"/>
              </a:rPr>
              <a:t>Assistant Professor – Benha University</a:t>
            </a:r>
            <a:endParaRPr lang="en-US" altLang="ar-EG" sz="2400" dirty="0" smtClean="0">
              <a:cs typeface="AngsanaUPC" panose="02020603050405020304" pitchFamily="18" charset="-34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23733" y="3073024"/>
            <a:ext cx="105356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en-US" altLang="ar-EG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TA.  Arch</a:t>
            </a:r>
            <a:r>
              <a:rPr lang="en-US" altLang="ar-EG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SAMAR ADAM</a:t>
            </a:r>
          </a:p>
          <a:p>
            <a:pPr algn="ctr">
              <a:spcAft>
                <a:spcPct val="0"/>
              </a:spcAft>
              <a:defRPr/>
            </a:pPr>
            <a:r>
              <a:rPr lang="en-US" altLang="ar-EG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TA. Arch. </a:t>
            </a:r>
            <a:r>
              <a:rPr lang="en-US" altLang="ar-EG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Ragy</a:t>
            </a:r>
            <a:r>
              <a:rPr lang="en-US" altLang="ar-EG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ar-EG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Magdy</a:t>
            </a:r>
            <a:endParaRPr lang="en-US" altLang="ar-EG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Aft>
                <a:spcPct val="0"/>
              </a:spcAft>
              <a:defRPr/>
            </a:pPr>
            <a:r>
              <a:rPr lang="en-US" altLang="ar-EG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TA. Nada</a:t>
            </a:r>
            <a:endParaRPr lang="en-US" altLang="ar-EG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157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32D14-834B-44D5-B501-B8098AD8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3" y="154743"/>
            <a:ext cx="4046126" cy="5198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Course Objectives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9C4ADEE-DEF6-4DA8-85D0-6BDDCDCE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AAB05E31-6314-475A-88F2-AA789191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 smtClean="0"/>
              <a:t>Spring,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DFB840CB-AD22-460E-9554-A1D5B37B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3591" y="6356350"/>
            <a:ext cx="6903567" cy="365125"/>
          </a:xfrm>
        </p:spPr>
        <p:txBody>
          <a:bodyPr/>
          <a:lstStyle/>
          <a:p>
            <a:r>
              <a:rPr lang="en-US" dirty="0" smtClean="0"/>
              <a:t>AR.251 </a:t>
            </a:r>
            <a:r>
              <a:rPr lang="en-US" dirty="0"/>
              <a:t>| </a:t>
            </a:r>
            <a:r>
              <a:rPr lang="en-US" dirty="0" smtClean="0"/>
              <a:t>Building Technology (1)| Dr</a:t>
            </a:r>
            <a:r>
              <a:rPr lang="en-US" dirty="0"/>
              <a:t>. Mona </a:t>
            </a:r>
            <a:r>
              <a:rPr lang="en-US" dirty="0" err="1" smtClean="0"/>
              <a:t>Shedid</a:t>
            </a:r>
            <a:endParaRPr lang="en-GB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443069" y="1781507"/>
            <a:ext cx="1053567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ar-EG" sz="2400" b="1" dirty="0" smtClean="0">
                <a:solidFill>
                  <a:schemeClr val="accent4">
                    <a:lumMod val="75000"/>
                  </a:schemeClr>
                </a:solidFill>
              </a:rPr>
              <a:t>UNDERSTAND</a:t>
            </a:r>
            <a:endParaRPr lang="en-US" altLang="ar-EG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3088" indent="-341313">
              <a:buSzPct val="80000"/>
              <a:buFont typeface="Wingdings" pitchFamily="2" charset="2"/>
              <a:buChar char="Ø"/>
              <a:defRPr/>
            </a:pPr>
            <a:r>
              <a:rPr lang="en-US" altLang="ar-EG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Load distribution and behavior through the different elements of building.</a:t>
            </a:r>
          </a:p>
          <a:p>
            <a:pPr marL="573088" indent="-341313">
              <a:buSzPct val="80000"/>
              <a:buFont typeface="Wingdings" pitchFamily="2" charset="2"/>
              <a:buChar char="Ø"/>
              <a:defRPr/>
            </a:pPr>
            <a:r>
              <a:rPr lang="en-US" altLang="ar-EG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basic structural systems, different types of foundations.</a:t>
            </a:r>
          </a:p>
          <a:p>
            <a:pPr marL="573088" indent="-341313">
              <a:buSzPct val="80000"/>
              <a:buFont typeface="Wingdings" pitchFamily="2" charset="2"/>
              <a:buChar char="Ø"/>
              <a:defRPr/>
            </a:pPr>
            <a:r>
              <a:rPr lang="en-US" altLang="ar-EG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basic units of masonry work.</a:t>
            </a:r>
          </a:p>
          <a:p>
            <a:pPr marL="573088" indent="-341313">
              <a:buSzPct val="80000"/>
              <a:buFont typeface="Wingdings" pitchFamily="2" charset="2"/>
              <a:buChar char="Ø"/>
              <a:defRPr/>
            </a:pPr>
            <a:r>
              <a:rPr lang="en-US" altLang="ar-EG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different methods of building insulation to fulfill appropriate internal environment conditions.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51109" y="1081387"/>
            <a:ext cx="8884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ar-EG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 the end of this course, each student should be able to</a:t>
            </a:r>
            <a:endParaRPr lang="ar-EG" altLang="ar-EG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15019" y="1127184"/>
            <a:ext cx="859408" cy="307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ar-EG" sz="14400" b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n-US" altLang="ar-EG" sz="14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538604" y="4701872"/>
            <a:ext cx="105356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ar-EG" sz="2400" b="1" dirty="0" smtClean="0">
                <a:solidFill>
                  <a:schemeClr val="accent4">
                    <a:lumMod val="75000"/>
                  </a:schemeClr>
                </a:solidFill>
              </a:rPr>
              <a:t>DRAW</a:t>
            </a:r>
            <a:endParaRPr lang="en-US" altLang="ar-EG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3088" indent="-341313">
              <a:buSzPct val="80000"/>
              <a:buFont typeface="Wingdings" pitchFamily="2" charset="2"/>
              <a:buChar char="Ø"/>
              <a:defRPr/>
            </a:pPr>
            <a:r>
              <a:rPr lang="en-US" altLang="ar-EG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basic execution drawings plans, elevations, sections for a small building.</a:t>
            </a:r>
            <a:endParaRPr lang="ar-EG" altLang="ar-EG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15019" y="3146797"/>
            <a:ext cx="859408" cy="307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ar-EG" sz="14400" b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n-US" altLang="ar-EG" sz="14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157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32D14-834B-44D5-B501-B8098AD8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3" y="154743"/>
            <a:ext cx="4046126" cy="5198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Time Schedule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9C4ADEE-DEF6-4DA8-85D0-6BDDCDCE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36F-240A-4892-BDFF-7F6B005620D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AAB05E31-6314-475A-88F2-AA789191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 smtClean="0"/>
              <a:t>Spring, 2018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DFB840CB-AD22-460E-9554-A1D5B37B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3591" y="6356350"/>
            <a:ext cx="6903567" cy="365125"/>
          </a:xfrm>
        </p:spPr>
        <p:txBody>
          <a:bodyPr/>
          <a:lstStyle/>
          <a:p>
            <a:r>
              <a:rPr lang="en-US" dirty="0" smtClean="0"/>
              <a:t>AR.251 </a:t>
            </a:r>
            <a:r>
              <a:rPr lang="en-US" dirty="0"/>
              <a:t>| </a:t>
            </a:r>
            <a:r>
              <a:rPr lang="en-US" dirty="0" smtClean="0"/>
              <a:t>Building Technology (1)| Dr</a:t>
            </a:r>
            <a:r>
              <a:rPr lang="en-US" dirty="0"/>
              <a:t>. Mona </a:t>
            </a:r>
            <a:r>
              <a:rPr lang="en-US" dirty="0" err="1" smtClean="0"/>
              <a:t>Shedid</a:t>
            </a:r>
            <a:endParaRPr lang="en-GB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398460" y="897421"/>
          <a:ext cx="9463980" cy="54784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22197"/>
                <a:gridCol w="2203154"/>
                <a:gridCol w="4217055"/>
                <a:gridCol w="934978"/>
                <a:gridCol w="1086596"/>
              </a:tblGrid>
              <a:tr h="427380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Research</a:t>
                      </a:r>
                      <a:endParaRPr lang="ar-EG" sz="1400" b="1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Assignment</a:t>
                      </a:r>
                      <a:endParaRPr lang="ar-EG" sz="1400" b="1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Topic</a:t>
                      </a:r>
                      <a:endParaRPr lang="ar-EG" sz="1400" b="1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Date</a:t>
                      </a:r>
                      <a:endParaRPr lang="ar-EG" sz="1400" b="1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Week no. </a:t>
                      </a:r>
                      <a:endParaRPr lang="ar-EG" sz="1400" b="1" dirty="0"/>
                    </a:p>
                  </a:txBody>
                  <a:tcPr marL="91445" marR="91445" marT="45721" marB="45721" anchor="ctr"/>
                </a:tc>
              </a:tr>
              <a:tr h="315693">
                <a:tc>
                  <a:txBody>
                    <a:bodyPr/>
                    <a:lstStyle/>
                    <a:p>
                      <a:pPr algn="ctr" rtl="1"/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Course introduction</a:t>
                      </a:r>
                      <a:endParaRPr lang="ar-EG" sz="1400" b="0" dirty="0" smtClean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15 Sep.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1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</a:tr>
              <a:tr h="315693">
                <a:tc>
                  <a:txBody>
                    <a:bodyPr/>
                    <a:lstStyle/>
                    <a:p>
                      <a:pPr algn="ctr" rtl="1"/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As.</a:t>
                      </a:r>
                      <a:r>
                        <a:rPr lang="en-US" sz="1400" baseline="0" dirty="0" smtClean="0"/>
                        <a:t> 1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Introduction to structural  systems + Arch.</a:t>
                      </a:r>
                      <a:r>
                        <a:rPr lang="en-US" sz="1400" baseline="0" dirty="0" smtClean="0"/>
                        <a:t> Plans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22 Sep.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2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</a:tr>
              <a:tr h="315693">
                <a:tc>
                  <a:txBody>
                    <a:bodyPr/>
                    <a:lstStyle/>
                    <a:p>
                      <a:pPr algn="ctr" rtl="1"/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As. 2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 Skeleton Structure System + Foundation Systems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smtClean="0"/>
                        <a:t>29 Sep.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3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</a:tr>
              <a:tr h="315693">
                <a:tc>
                  <a:txBody>
                    <a:bodyPr/>
                    <a:lstStyle/>
                    <a:p>
                      <a:pPr algn="ctr" rtl="1"/>
                      <a:endParaRPr lang="ar-EG" sz="1400" b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6</a:t>
                      </a:r>
                      <a:r>
                        <a:rPr lang="en-US" sz="1400" b="1" baseline="30000" dirty="0" smtClean="0"/>
                        <a:t>th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dirty="0" smtClean="0"/>
                        <a:t>VACATION</a:t>
                      </a:r>
                      <a:endParaRPr lang="ar-EG" sz="1400" b="1" dirty="0" smtClean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6 Oct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4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</a:tr>
              <a:tr h="315693">
                <a:tc>
                  <a:txBody>
                    <a:bodyPr/>
                    <a:lstStyle/>
                    <a:p>
                      <a:pPr algn="ctr" rtl="1"/>
                      <a:endParaRPr lang="ar-EG" sz="1400" b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As. 3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Deep Foundations + Arch. Sections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13 Oct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5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</a:tr>
              <a:tr h="315693">
                <a:tc>
                  <a:txBody>
                    <a:bodyPr/>
                    <a:lstStyle/>
                    <a:p>
                      <a:pPr algn="ctr" rtl="1"/>
                      <a:endParaRPr lang="ar-EG" sz="1400" b="1" dirty="0"/>
                    </a:p>
                  </a:txBody>
                  <a:tcPr marL="91445" marR="91445" marT="45721" marB="4572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400" b="1"/>
                    </a:p>
                  </a:txBody>
                  <a:tcPr marL="91445" marR="91445" marT="45721" marB="4572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/>
                        <a:t>7</a:t>
                      </a:r>
                      <a:r>
                        <a:rPr lang="en-US" sz="1400" b="1" baseline="30000" dirty="0" smtClean="0"/>
                        <a:t>th</a:t>
                      </a:r>
                      <a:r>
                        <a:rPr lang="en-US" sz="1400" b="1" dirty="0" smtClean="0"/>
                        <a:t> Week EXAM </a:t>
                      </a:r>
                      <a:endParaRPr lang="ar-EG" sz="1400" b="1" dirty="0"/>
                    </a:p>
                  </a:txBody>
                  <a:tcPr marL="91445" marR="91445" marT="45721" marB="4572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20 Oct</a:t>
                      </a:r>
                      <a:endParaRPr lang="ar-EG" sz="1400" b="1" dirty="0"/>
                    </a:p>
                  </a:txBody>
                  <a:tcPr marL="91445" marR="91445" marT="45721" marB="4572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6</a:t>
                      </a:r>
                      <a:endParaRPr lang="ar-EG" sz="1400" b="1" dirty="0"/>
                    </a:p>
                  </a:txBody>
                  <a:tcPr marL="91445" marR="91445" marT="45721" marB="45721" anchor="ctr">
                    <a:solidFill>
                      <a:srgbClr val="FFC000"/>
                    </a:solidFill>
                  </a:tcPr>
                </a:tc>
              </a:tr>
              <a:tr h="315693">
                <a:tc>
                  <a:txBody>
                    <a:bodyPr/>
                    <a:lstStyle/>
                    <a:p>
                      <a:pPr algn="ctr" rtl="1"/>
                      <a:endParaRPr lang="ar-EG" sz="1400" b="1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As. 4</a:t>
                      </a:r>
                      <a:endParaRPr lang="ar-EG" sz="1400" b="0" dirty="0" smtClean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Introduction</a:t>
                      </a:r>
                      <a:r>
                        <a:rPr lang="en-US" sz="1400" baseline="0" dirty="0" smtClean="0"/>
                        <a:t> to Masonry &amp; Brick, English Bond</a:t>
                      </a:r>
                      <a:endParaRPr lang="ar-EG" sz="1400" b="1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27 Oct</a:t>
                      </a:r>
                      <a:endParaRPr lang="ar-EG" sz="1400" b="1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7</a:t>
                      </a:r>
                      <a:endParaRPr lang="ar-EG" sz="1400" b="1" dirty="0"/>
                    </a:p>
                  </a:txBody>
                  <a:tcPr marL="91445" marR="91445" marT="45721" marB="45721" anchor="ctr"/>
                </a:tc>
              </a:tr>
              <a:tr h="315693">
                <a:tc>
                  <a:txBody>
                    <a:bodyPr/>
                    <a:lstStyle/>
                    <a:p>
                      <a:pPr algn="ctr" rtl="1"/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As. 5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Flemish Bond</a:t>
                      </a:r>
                      <a:endParaRPr lang="ar-EG" sz="1400" b="0" dirty="0" smtClean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3 Nov.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8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</a:tr>
              <a:tr h="315693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Research 1</a:t>
                      </a:r>
                      <a:endParaRPr lang="ar-EG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21" marB="45721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21" marB="45721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Stone Masonry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&amp;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Arches</a:t>
                      </a:r>
                      <a:endParaRPr lang="ar-EG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21" marB="45721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 Nov.</a:t>
                      </a:r>
                      <a:endParaRPr lang="ar-EG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21" marB="45721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ar-EG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21" marB="45721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1569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400" b="0" dirty="0" smtClean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As. 6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Roofing System</a:t>
                      </a:r>
                      <a:endParaRPr lang="ar-EG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17 Nov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10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</a:tr>
              <a:tr h="315693">
                <a:tc>
                  <a:txBody>
                    <a:bodyPr/>
                    <a:lstStyle/>
                    <a:p>
                      <a:pPr algn="ctr" rtl="1"/>
                      <a:endParaRPr lang="ar-EG" sz="1400" b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As. 7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 Insulation Systems</a:t>
                      </a:r>
                      <a:endParaRPr lang="ar-EG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24 Nov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11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</a:tr>
              <a:tr h="315693">
                <a:tc>
                  <a:txBody>
                    <a:bodyPr/>
                    <a:lstStyle/>
                    <a:p>
                      <a:pPr algn="ctr" rtl="1"/>
                      <a:endParaRPr lang="ar-EG" sz="1400" b="1"/>
                    </a:p>
                  </a:txBody>
                  <a:tcPr marL="91445" marR="91445" marT="45721" marB="4572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3D Physical Modeling</a:t>
                      </a:r>
                      <a:endParaRPr lang="ar-EG" sz="1400" b="1" dirty="0" smtClean="0"/>
                    </a:p>
                  </a:txBody>
                  <a:tcPr marL="91445" marR="91445" marT="45721" marB="4572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/>
                        <a:t>12</a:t>
                      </a:r>
                      <a:r>
                        <a:rPr lang="en-US" sz="1400" b="1" baseline="30000" dirty="0" smtClean="0"/>
                        <a:t>th</a:t>
                      </a:r>
                      <a:r>
                        <a:rPr lang="en-US" sz="1400" b="1" dirty="0" smtClean="0"/>
                        <a:t> Week EXAM</a:t>
                      </a:r>
                      <a:endParaRPr lang="ar-EG" sz="1400" b="1" dirty="0"/>
                    </a:p>
                  </a:txBody>
                  <a:tcPr marL="91445" marR="91445" marT="45721" marB="4572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1 Dec.</a:t>
                      </a:r>
                      <a:endParaRPr lang="ar-EG" sz="1400" b="1" dirty="0"/>
                    </a:p>
                  </a:txBody>
                  <a:tcPr marL="91445" marR="91445" marT="45721" marB="4572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12</a:t>
                      </a:r>
                      <a:endParaRPr lang="ar-EG" sz="1400" b="1" dirty="0"/>
                    </a:p>
                  </a:txBody>
                  <a:tcPr marL="91445" marR="91445" marT="45721" marB="45721" anchor="ctr">
                    <a:solidFill>
                      <a:schemeClr val="accent2"/>
                    </a:solidFill>
                  </a:tcPr>
                </a:tc>
              </a:tr>
              <a:tr h="315693">
                <a:tc>
                  <a:txBody>
                    <a:bodyPr/>
                    <a:lstStyle/>
                    <a:p>
                      <a:pPr algn="ctr" rtl="1"/>
                      <a:endParaRPr lang="ar-EG" sz="1400" b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As. 8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Project</a:t>
                      </a:r>
                      <a:endParaRPr lang="ar-EG" sz="1400" b="0" dirty="0" smtClean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8 Dec.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13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</a:tr>
              <a:tr h="315693">
                <a:tc>
                  <a:txBody>
                    <a:bodyPr/>
                    <a:lstStyle/>
                    <a:p>
                      <a:pPr algn="ctr" rtl="1"/>
                      <a:endParaRPr lang="ar-EG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21" marB="45721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21" marB="45721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Project</a:t>
                      </a:r>
                      <a:endParaRPr lang="ar-EG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21" marB="45721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15 Dec.</a:t>
                      </a:r>
                      <a:endParaRPr lang="ar-EG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21" marB="45721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ar-EG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21" marB="45721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15693">
                <a:tc>
                  <a:txBody>
                    <a:bodyPr/>
                    <a:lstStyle/>
                    <a:p>
                      <a:pPr algn="ctr" rtl="1"/>
                      <a:endParaRPr lang="ar-EG" sz="1400" b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1400" b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Revision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22 Dec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15</a:t>
                      </a:r>
                      <a:endParaRPr lang="ar-EG" sz="1400" b="0" dirty="0"/>
                    </a:p>
                  </a:txBody>
                  <a:tcPr marL="91445" marR="91445" marT="45721" marB="45721" anchor="ctr"/>
                </a:tc>
              </a:tr>
              <a:tr h="315693">
                <a:tc>
                  <a:txBody>
                    <a:bodyPr/>
                    <a:lstStyle/>
                    <a:p>
                      <a:pPr algn="ctr" rtl="1"/>
                      <a:endParaRPr lang="ar-EG" sz="1400" b="1" dirty="0"/>
                    </a:p>
                  </a:txBody>
                  <a:tcPr marL="91445" marR="91445" marT="45721" marB="4572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400" b="1" dirty="0"/>
                    </a:p>
                  </a:txBody>
                  <a:tcPr marL="91445" marR="91445" marT="45721" marB="4572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/>
                        <a:t>F I N A L     E</a:t>
                      </a:r>
                      <a:r>
                        <a:rPr lang="en-US" sz="1400" b="1" baseline="0" dirty="0" smtClean="0"/>
                        <a:t> X A M</a:t>
                      </a:r>
                      <a:endParaRPr lang="ar-EG" sz="1400" b="1" dirty="0"/>
                    </a:p>
                  </a:txBody>
                  <a:tcPr marL="91445" marR="91445" marT="45721" marB="4572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29 Dec.</a:t>
                      </a:r>
                      <a:endParaRPr lang="ar-EG" sz="1400" b="1" dirty="0"/>
                    </a:p>
                  </a:txBody>
                  <a:tcPr marL="91445" marR="91445" marT="45721" marB="4572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16</a:t>
                      </a:r>
                      <a:endParaRPr lang="ar-EG" sz="1400" b="1" dirty="0"/>
                    </a:p>
                  </a:txBody>
                  <a:tcPr marL="91445" marR="91445" marT="45721" marB="45721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78157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7733</TotalTime>
  <Words>747</Words>
  <Application>Microsoft Office PowerPoint</Application>
  <PresentationFormat>Custom</PresentationFormat>
  <Paragraphs>210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Frame</vt:lpstr>
      <vt:lpstr>AR 251 | Building Technology (1) | Lecture 1 Introduction</vt:lpstr>
      <vt:lpstr>Introduction &amp; Course  Review</vt:lpstr>
      <vt:lpstr>Lecture Contents</vt:lpstr>
      <vt:lpstr>Course Introduction</vt:lpstr>
      <vt:lpstr>About the Course</vt:lpstr>
      <vt:lpstr>About the Course</vt:lpstr>
      <vt:lpstr>Staff</vt:lpstr>
      <vt:lpstr>Course Objectives</vt:lpstr>
      <vt:lpstr>Time Schedule</vt:lpstr>
      <vt:lpstr>Grading System</vt:lpstr>
      <vt:lpstr>Lectures &amp; Tutorials</vt:lpstr>
      <vt:lpstr>Assignments</vt:lpstr>
      <vt:lpstr>Assignments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Tamer ElSerafi</dc:creator>
  <cp:lastModifiedBy>USER</cp:lastModifiedBy>
  <cp:revision>112</cp:revision>
  <dcterms:created xsi:type="dcterms:W3CDTF">2017-08-23T14:36:27Z</dcterms:created>
  <dcterms:modified xsi:type="dcterms:W3CDTF">2018-09-15T07:15:24Z</dcterms:modified>
</cp:coreProperties>
</file>